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58" r:id="rId3"/>
    <p:sldId id="278" r:id="rId4"/>
    <p:sldId id="279" r:id="rId5"/>
    <p:sldId id="277" r:id="rId6"/>
    <p:sldId id="280" r:id="rId7"/>
    <p:sldId id="285" r:id="rId8"/>
    <p:sldId id="282" r:id="rId9"/>
    <p:sldId id="283" r:id="rId10"/>
    <p:sldId id="284" r:id="rId11"/>
    <p:sldId id="286" r:id="rId12"/>
    <p:sldId id="281" r:id="rId13"/>
    <p:sldId id="272" r:id="rId14"/>
    <p:sldId id="287" r:id="rId15"/>
    <p:sldId id="276" r:id="rId16"/>
    <p:sldId id="273" r:id="rId17"/>
    <p:sldId id="270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9933"/>
    <a:srgbClr val="00CC00"/>
    <a:srgbClr val="008000"/>
    <a:srgbClr val="0000CC"/>
    <a:srgbClr val="3399FF"/>
    <a:srgbClr val="3333FF"/>
    <a:srgbClr val="EAEAEA"/>
    <a:srgbClr val="99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818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24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179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1137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114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226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9868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7533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334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820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70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751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50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819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994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35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7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DB06-CEAD-4D33-B781-29938B34D3B0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338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D03EA5-CCFE-45BE-A5B8-3AF669685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" y="508653"/>
            <a:ext cx="11466576" cy="603419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0A5AA-C29A-4F10-9E71-2EA4D20C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975" y="2747511"/>
            <a:ext cx="7740000" cy="174710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sz="36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концепцією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Карла </a:t>
            </a:r>
            <a:r>
              <a:rPr lang="ru-RU" sz="36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Орфа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36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EB243B-0FF3-4E36-BC01-02C744EE47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" y="84325"/>
            <a:ext cx="1901952" cy="1791418"/>
          </a:xfrm>
          <a:prstGeom prst="rect">
            <a:avLst/>
          </a:prstGeom>
          <a:solidFill>
            <a:srgbClr val="99CCFF"/>
          </a:solidFill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13B248-8D43-40AC-B669-FF94D750F8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169" y="241123"/>
            <a:ext cx="2962913" cy="8474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4C1345-9BE8-4B8F-82E8-AB13B8B89A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864" y="1478617"/>
            <a:ext cx="6005080" cy="12680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4FB0F5-93BC-4C96-B0EF-0B69789AFD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6" y="4177956"/>
            <a:ext cx="2212848" cy="26800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B45605-9062-4D0D-81AB-EB2522C4AC9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587" y="6093757"/>
            <a:ext cx="306655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3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2121" y="352895"/>
            <a:ext cx="3088503" cy="1868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 rot="20683368">
            <a:off x="1031755" y="771835"/>
            <a:ext cx="6096000" cy="46166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призначенням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занять за системою Карла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Орфа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є: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розкутості,індивідуально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сил,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природної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музичності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E70EA7-BDB6-404E-AEF6-1DA8BE4AD3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265" y="3492926"/>
            <a:ext cx="3966327" cy="2617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9438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355" y="179387"/>
            <a:ext cx="1054735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295" y="2309939"/>
            <a:ext cx="2602166" cy="405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38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EFEA53E-60D2-4A92-8F6A-7BF820771010}"/>
              </a:ext>
            </a:extLst>
          </p:cNvPr>
          <p:cNvSpPr/>
          <p:nvPr/>
        </p:nvSpPr>
        <p:spPr>
          <a:xfrm>
            <a:off x="182982" y="203708"/>
            <a:ext cx="837208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Розроблений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Карлом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Орфом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 Куртом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Заксом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(1881-1959)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інструментарій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склав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основу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оркестру</a:t>
            </a:r>
            <a:endParaRPr lang="uk-UA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047" y="3331939"/>
            <a:ext cx="4711485" cy="3187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2919">
            <a:off x="242776" y="1675651"/>
            <a:ext cx="7727275" cy="418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0197197">
            <a:off x="1756386" y="211909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Карла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Орфа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спеціальний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комплект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ударних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основу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ксилофони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металофони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глокеншпілі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uk-UA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різні шумові інструменти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068" y="383241"/>
            <a:ext cx="3033636" cy="1897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4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0F6832A-D68B-42AA-A7DE-77E3A5D0D908}"/>
              </a:ext>
            </a:extLst>
          </p:cNvPr>
          <p:cNvSpPr/>
          <p:nvPr/>
        </p:nvSpPr>
        <p:spPr>
          <a:xfrm>
            <a:off x="604279" y="575359"/>
            <a:ext cx="6958584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військового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офіцера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невід’ємною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родинних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вечорах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виконувались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опери за роялем в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605F64-0E06-4781-AC3D-B93C09D541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857" y="2025523"/>
            <a:ext cx="2799602" cy="2455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5196" y="356461"/>
            <a:ext cx="3150526" cy="333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352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7B56EC-4AB7-4EDF-8427-506244134B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0823" y="203802"/>
            <a:ext cx="3017677" cy="3779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66B8A91-D868-426F-9182-AEB64427F2EC}"/>
              </a:ext>
            </a:extLst>
          </p:cNvPr>
          <p:cNvSpPr/>
          <p:nvPr/>
        </p:nvSpPr>
        <p:spPr>
          <a:xfrm>
            <a:off x="402956" y="769026"/>
            <a:ext cx="8312402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Двурічний</a:t>
            </a:r>
            <a:r>
              <a:rPr lang="uk-UA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хлопчик  жваво цікавився  музикою й музичними інструментами. </a:t>
            </a:r>
          </a:p>
          <a:p>
            <a:pPr>
              <a:lnSpc>
                <a:spcPct val="150000"/>
              </a:lnSpc>
            </a:pPr>
            <a:r>
              <a:rPr lang="uk-UA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Згодом, спостережлива матуся помітила його здібності і всіляко сприяла розвитку творчого потенціалу сина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660460-4E7B-4CA7-98F1-CE55129917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054" y="3983064"/>
            <a:ext cx="2529946" cy="26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931E513-4AAB-4A55-8A1C-572D7025F198}"/>
              </a:ext>
            </a:extLst>
          </p:cNvPr>
          <p:cNvSpPr/>
          <p:nvPr/>
        </p:nvSpPr>
        <p:spPr>
          <a:xfrm>
            <a:off x="192024" y="182881"/>
            <a:ext cx="8961120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 творчі експерименти з ударними інструментами почав проводити вже в дворічному віці.</a:t>
            </a:r>
          </a:p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Карлу не подобався тихий звук, який видавав рояль, коли малюк своїми слабкими пальчиками торкався до клавіш. </a:t>
            </a:r>
          </a:p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Зрозумівши, що якщо удар буде сильніший, то і звук яскравіше, </a:t>
            </a:r>
          </a:p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стягнув з кухні молоток для відбивання м'яса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2CF67C-B683-4057-881A-9514118BA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671" y="182881"/>
            <a:ext cx="2578701" cy="3749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A6F058-C134-4BD3-AA08-55219CF239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0755" y="676655"/>
            <a:ext cx="941832" cy="877826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C8FCD31-AA7E-46A1-996E-2E25D1AD7B5C}"/>
              </a:ext>
            </a:extLst>
          </p:cNvPr>
          <p:cNvSpPr/>
          <p:nvPr/>
        </p:nvSpPr>
        <p:spPr>
          <a:xfrm>
            <a:off x="2075688" y="4910756"/>
            <a:ext cx="991209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Роялю  пощастило: дитину відразу обеззброїли, як тільки він почав з усією силою бити калаталом по клавішах інструменту. </a:t>
            </a:r>
          </a:p>
          <a:p>
            <a:endParaRPr lang="uk-UA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 після цього випадку батьки купили синові барабан.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C3002A-FF93-4B39-B5AF-5F9257271F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23"/>
          <a:stretch/>
        </p:blipFill>
        <p:spPr>
          <a:xfrm>
            <a:off x="332232" y="4617721"/>
            <a:ext cx="1743456" cy="1938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F6F760-EB4E-4312-BF32-EC5CDD4C29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103" y="2400667"/>
            <a:ext cx="1706876" cy="24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66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5460" y="1580827"/>
            <a:ext cx="2851259" cy="435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94468" y="309966"/>
            <a:ext cx="884953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Справжню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популярність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кантаті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Carmina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Burana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прем’єра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відбулась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8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1937 года у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Франкфурті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-на-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Майні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0823" y="5522585"/>
            <a:ext cx="805682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перекладі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звучить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«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бойернські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244" y="2169763"/>
            <a:ext cx="5672380" cy="33528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02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8867" y="1582341"/>
            <a:ext cx="971743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Використані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	Коротко про методику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К.Орфа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http://oleksandria-dnz43.edukit.kr.ua/Files/downloads/pdf;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музично-педагогічної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Карла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Орфа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https://biggggidea.com/project/klyuchik-do-rozumu-dushi-i-sertsya/blog/2321;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музичної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досконалості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видатних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Карл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https://naurok.com.ua/sistema-vihovannya-5-shlyahiv-do-muzichno-doskonalosti-metodi-vidatnih-pedagogiv-karl-orf-435097.html</a:t>
            </a:r>
          </a:p>
        </p:txBody>
      </p:sp>
    </p:spTree>
    <p:extLst>
      <p:ext uri="{BB962C8B-B14F-4D97-AF65-F5344CB8AC3E}">
        <p14:creationId xmlns:p14="http://schemas.microsoft.com/office/powerpoint/2010/main" val="358518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56014A-9C4F-425D-981F-597AEED89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32588"/>
            <a:ext cx="10296144" cy="65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3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5E7DA2C-61A4-4B3C-B822-EB1FDCC8B7BA}"/>
              </a:ext>
            </a:extLst>
          </p:cNvPr>
          <p:cNvSpPr/>
          <p:nvPr/>
        </p:nvSpPr>
        <p:spPr>
          <a:xfrm>
            <a:off x="87669" y="113842"/>
            <a:ext cx="672876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4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Карла </a:t>
            </a:r>
            <a:r>
              <a:rPr lang="uk-UA" sz="4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Орфа</a:t>
            </a:r>
            <a:r>
              <a:rPr lang="uk-UA" sz="4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27568B-3B9C-49F6-A53D-64B925581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168" y="1729669"/>
            <a:ext cx="3735381" cy="4002354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B0180AB-3E52-48F0-8891-635C9E43263E}"/>
              </a:ext>
            </a:extLst>
          </p:cNvPr>
          <p:cNvSpPr/>
          <p:nvPr/>
        </p:nvSpPr>
        <p:spPr>
          <a:xfrm>
            <a:off x="1789843" y="944839"/>
            <a:ext cx="6909816" cy="2241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самоствердженню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89E3CB3-BB7A-44B5-9F1D-A35331B4D679}"/>
              </a:ext>
            </a:extLst>
          </p:cNvPr>
          <p:cNvSpPr/>
          <p:nvPr/>
        </p:nvSpPr>
        <p:spPr>
          <a:xfrm>
            <a:off x="26002" y="3429000"/>
            <a:ext cx="8673657" cy="27959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 активну творчу музичну діяльності дітей дошкільного віку;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виховує навички  творчого музикування, </a:t>
            </a:r>
            <a:r>
              <a:rPr lang="uk-UA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імпровізування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комбінування, вміння проявляти індивідуалізм, здатність до самовираження, розвиває уяву, фантазію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547CF65-2C1A-49AE-9651-4F5EDFCCE9B8}"/>
              </a:ext>
            </a:extLst>
          </p:cNvPr>
          <p:cNvSpPr/>
          <p:nvPr/>
        </p:nvSpPr>
        <p:spPr>
          <a:xfrm>
            <a:off x="7853934" y="160009"/>
            <a:ext cx="4123754" cy="1569660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видатний</a:t>
            </a:r>
            <a:r>
              <a:rPr lang="ru-RU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</a:t>
            </a:r>
            <a:r>
              <a:rPr lang="ru-RU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педагог, </a:t>
            </a:r>
            <a:r>
              <a:rPr lang="ru-RU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музикант</a:t>
            </a:r>
            <a:r>
              <a:rPr lang="ru-RU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композитор </a:t>
            </a:r>
          </a:p>
          <a:p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10.07.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1895-</a:t>
            </a:r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29.03.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1982) </a:t>
            </a:r>
            <a:endParaRPr lang="uk-UA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F7FE007-3994-4DCC-8F9E-03881F4F2BA1}"/>
              </a:ext>
            </a:extLst>
          </p:cNvPr>
          <p:cNvSpPr/>
          <p:nvPr/>
        </p:nvSpPr>
        <p:spPr>
          <a:xfrm>
            <a:off x="8699659" y="5497662"/>
            <a:ext cx="3348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Розробив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теорію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музичної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2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7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5E7DA2C-61A4-4B3C-B822-EB1FDCC8B7BA}"/>
              </a:ext>
            </a:extLst>
          </p:cNvPr>
          <p:cNvSpPr/>
          <p:nvPr/>
        </p:nvSpPr>
        <p:spPr>
          <a:xfrm>
            <a:off x="87669" y="113842"/>
            <a:ext cx="672876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4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Карла </a:t>
            </a:r>
            <a:r>
              <a:rPr lang="uk-UA" sz="4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Орфа</a:t>
            </a:r>
            <a:r>
              <a:rPr lang="uk-UA" sz="4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8AE006-AA58-488D-A164-AF771D6B1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664" y="268564"/>
            <a:ext cx="3381375" cy="1688252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900FAF5-87B3-44FB-8C9B-63669B5D21F6}"/>
              </a:ext>
            </a:extLst>
          </p:cNvPr>
          <p:cNvSpPr/>
          <p:nvPr/>
        </p:nvSpPr>
        <p:spPr>
          <a:xfrm>
            <a:off x="3300984" y="944839"/>
            <a:ext cx="4992624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закладені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активізації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67AD500-4751-4535-A560-4AC351AB9618}"/>
              </a:ext>
            </a:extLst>
          </p:cNvPr>
          <p:cNvSpPr/>
          <p:nvPr/>
        </p:nvSpPr>
        <p:spPr>
          <a:xfrm>
            <a:off x="4549187" y="2394602"/>
            <a:ext cx="231416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імпровізація,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магнітний диск 10">
            <a:extLst>
              <a:ext uri="{FF2B5EF4-FFF2-40B4-BE49-F238E27FC236}">
                <a16:creationId xmlns:a16="http://schemas.microsoft.com/office/drawing/2014/main" id="{8BE90CED-3FF2-4A77-9A84-4784DB5E9992}"/>
              </a:ext>
            </a:extLst>
          </p:cNvPr>
          <p:cNvSpPr/>
          <p:nvPr/>
        </p:nvSpPr>
        <p:spPr>
          <a:xfrm>
            <a:off x="3300984" y="2394602"/>
            <a:ext cx="966297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Блок-схема: магнітний диск 12">
            <a:extLst>
              <a:ext uri="{FF2B5EF4-FFF2-40B4-BE49-F238E27FC236}">
                <a16:creationId xmlns:a16="http://schemas.microsoft.com/office/drawing/2014/main" id="{32F0B4A0-430F-4409-9229-DAB9E154F2A3}"/>
              </a:ext>
            </a:extLst>
          </p:cNvPr>
          <p:cNvSpPr/>
          <p:nvPr/>
        </p:nvSpPr>
        <p:spPr>
          <a:xfrm>
            <a:off x="6629785" y="2890007"/>
            <a:ext cx="1120710" cy="73495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C7DF02-B71D-40F7-8ACB-A4B741B2A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301" y="3741864"/>
            <a:ext cx="1265000" cy="98363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7B4942-487B-46DF-803D-BDCD0AFF2D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899" b="43271"/>
          <a:stretch/>
        </p:blipFill>
        <p:spPr>
          <a:xfrm>
            <a:off x="8053032" y="2966385"/>
            <a:ext cx="3175893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64B0E716-ED02-45CA-A44C-BD12D57BCE8E}"/>
              </a:ext>
            </a:extLst>
          </p:cNvPr>
          <p:cNvSpPr/>
          <p:nvPr/>
        </p:nvSpPr>
        <p:spPr>
          <a:xfrm>
            <a:off x="5762440" y="3938350"/>
            <a:ext cx="317894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моделювання: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92DCF6FA-2D3D-47A7-8606-28721359C510}"/>
              </a:ext>
            </a:extLst>
          </p:cNvPr>
          <p:cNvSpPr/>
          <p:nvPr/>
        </p:nvSpPr>
        <p:spPr>
          <a:xfrm>
            <a:off x="4024501" y="4725494"/>
            <a:ext cx="7216654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темпу,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темпу, </a:t>
            </a:r>
          </a:p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звуковисотних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відношень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фактури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партитури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музичної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ілка: вигнута вгору 18">
            <a:extLst>
              <a:ext uri="{FF2B5EF4-FFF2-40B4-BE49-F238E27FC236}">
                <a16:creationId xmlns:a16="http://schemas.microsoft.com/office/drawing/2014/main" id="{9DE0929B-5E77-4281-8DD4-EF63825A8547}"/>
              </a:ext>
            </a:extLst>
          </p:cNvPr>
          <p:cNvSpPr/>
          <p:nvPr/>
        </p:nvSpPr>
        <p:spPr>
          <a:xfrm rot="1612279">
            <a:off x="8989473" y="3915038"/>
            <a:ext cx="2418863" cy="11226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9984D2-DE71-4ACF-B963-5670A1EE11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6554">
            <a:off x="797742" y="3596399"/>
            <a:ext cx="3125160" cy="1480817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268F80-1A2D-4BCA-B393-E526216A4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81" y="1147014"/>
            <a:ext cx="2946064" cy="20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6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5E7DA2C-61A4-4B3C-B822-EB1FDCC8B7BA}"/>
              </a:ext>
            </a:extLst>
          </p:cNvPr>
          <p:cNvSpPr/>
          <p:nvPr/>
        </p:nvSpPr>
        <p:spPr>
          <a:xfrm>
            <a:off x="2934221" y="217053"/>
            <a:ext cx="433804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 </a:t>
            </a:r>
            <a:r>
              <a:rPr lang="uk-UA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</a:t>
            </a: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вважав</a:t>
            </a:r>
            <a:r>
              <a:rPr lang="uk-UA" sz="4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CE3689-FDD5-4D8F-A46D-E6E13A05CF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81" y="96401"/>
            <a:ext cx="2641850" cy="6665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1C20A8D-B297-41D5-80A8-609154EFA3CF}"/>
              </a:ext>
            </a:extLst>
          </p:cNvPr>
          <p:cNvSpPr/>
          <p:nvPr/>
        </p:nvSpPr>
        <p:spPr>
          <a:xfrm>
            <a:off x="3688596" y="1479127"/>
            <a:ext cx="633136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Елементарна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музична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грамотність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кожному</a:t>
            </a:r>
            <a:endParaRPr lang="uk-UA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10B8731-A4BB-4853-AEA4-ECA39E072807}"/>
              </a:ext>
            </a:extLst>
          </p:cNvPr>
          <p:cNvSpPr/>
          <p:nvPr/>
        </p:nvSpPr>
        <p:spPr>
          <a:xfrm>
            <a:off x="3904487" y="2872161"/>
            <a:ext cx="809244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обережно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зазирнути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двері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класична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endParaRPr lang="uk-UA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88FF79-FE8F-4680-9852-55437D953B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363" y="4085419"/>
            <a:ext cx="3746642" cy="2529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C245FA-7380-4119-B357-519A3732F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302" y="5075672"/>
            <a:ext cx="2714625" cy="1685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218" y="4431688"/>
            <a:ext cx="2951163" cy="21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87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A82E10-F850-4525-BA2A-9D6E61636C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356" y="726944"/>
            <a:ext cx="3422770" cy="19493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0761E2-B110-40E9-A470-6B50F84221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874" y="843853"/>
            <a:ext cx="3477201" cy="2381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014001A-39B3-4D89-A29E-8755658FBE1F}"/>
              </a:ext>
            </a:extLst>
          </p:cNvPr>
          <p:cNvSpPr/>
          <p:nvPr/>
        </p:nvSpPr>
        <p:spPr>
          <a:xfrm>
            <a:off x="240348" y="1163718"/>
            <a:ext cx="4437151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музичної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uk-UA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1CA3F42-A55E-4DF2-A9A9-FEFEDBF8151B}"/>
              </a:ext>
            </a:extLst>
          </p:cNvPr>
          <p:cNvSpPr/>
          <p:nvPr/>
        </p:nvSpPr>
        <p:spPr>
          <a:xfrm>
            <a:off x="284286" y="162806"/>
            <a:ext cx="1104347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Музичнопедагогічна</a:t>
            </a:r>
            <a:r>
              <a:rPr lang="uk-UA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концепція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Карла </a:t>
            </a:r>
            <a:r>
              <a:rPr lang="ru-RU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Орфа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F4B79D3-CCAB-498D-BE40-A5D958F20EF9}"/>
              </a:ext>
            </a:extLst>
          </p:cNvPr>
          <p:cNvSpPr/>
          <p:nvPr/>
        </p:nvSpPr>
        <p:spPr>
          <a:xfrm>
            <a:off x="5855265" y="2686942"/>
            <a:ext cx="56880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заснована на </a:t>
            </a:r>
            <a:r>
              <a:rPr lang="ru-RU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дитячої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endParaRPr lang="uk-UA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2660F50-552F-41E3-837F-A4978FA1E532}"/>
              </a:ext>
            </a:extLst>
          </p:cNvPr>
          <p:cNvSpPr/>
          <p:nvPr/>
        </p:nvSpPr>
        <p:spPr>
          <a:xfrm>
            <a:off x="6096000" y="5068796"/>
            <a:ext cx="4932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Адресована педагогам,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ілка: смугаста вправо 6">
            <a:extLst>
              <a:ext uri="{FF2B5EF4-FFF2-40B4-BE49-F238E27FC236}">
                <a16:creationId xmlns:a16="http://schemas.microsoft.com/office/drawing/2014/main" id="{33218F92-DB31-4FCC-B016-8ACF4B1B1A66}"/>
              </a:ext>
            </a:extLst>
          </p:cNvPr>
          <p:cNvSpPr/>
          <p:nvPr/>
        </p:nvSpPr>
        <p:spPr>
          <a:xfrm rot="5400000">
            <a:off x="2026821" y="3505578"/>
            <a:ext cx="118079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кругова 7">
            <a:extLst>
              <a:ext uri="{FF2B5EF4-FFF2-40B4-BE49-F238E27FC236}">
                <a16:creationId xmlns:a16="http://schemas.microsoft.com/office/drawing/2014/main" id="{A2EA1844-9FF1-4FCD-979A-6B64A2D57662}"/>
              </a:ext>
            </a:extLst>
          </p:cNvPr>
          <p:cNvSpPr/>
          <p:nvPr/>
        </p:nvSpPr>
        <p:spPr>
          <a:xfrm rot="5400000">
            <a:off x="10223305" y="3263493"/>
            <a:ext cx="1384993" cy="255239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BA88955-7006-4787-9B95-99989CE7A915}"/>
              </a:ext>
            </a:extLst>
          </p:cNvPr>
          <p:cNvSpPr/>
          <p:nvPr/>
        </p:nvSpPr>
        <p:spPr>
          <a:xfrm>
            <a:off x="284286" y="4326242"/>
            <a:ext cx="3515588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направити</a:t>
            </a:r>
            <a:r>
              <a:rPr lang="ru-RU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вікових</a:t>
            </a:r>
            <a:r>
              <a:rPr lang="ru-RU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періодів</a:t>
            </a:r>
            <a:r>
              <a:rPr lang="ru-RU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endParaRPr lang="uk-UA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E30914-E006-43D4-9B4E-3DC1D68FA4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053" y="4375184"/>
            <a:ext cx="2410891" cy="2268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121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DF250FAD-9E95-4848-ADE7-CEDBC1E758CE}"/>
              </a:ext>
            </a:extLst>
          </p:cNvPr>
          <p:cNvSpPr/>
          <p:nvPr/>
        </p:nvSpPr>
        <p:spPr>
          <a:xfrm>
            <a:off x="350293" y="3093574"/>
            <a:ext cx="4834562" cy="25085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214AFA-B89D-487F-94A5-38A6A1F44D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7435" y="943455"/>
            <a:ext cx="3817155" cy="1731225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1ECF140-ABE8-460E-BC6D-ABBF66E57734}"/>
              </a:ext>
            </a:extLst>
          </p:cNvPr>
          <p:cNvSpPr/>
          <p:nvPr/>
        </p:nvSpPr>
        <p:spPr>
          <a:xfrm>
            <a:off x="403598" y="354830"/>
            <a:ext cx="8307211" cy="769441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  </a:t>
            </a:r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і </a:t>
            </a:r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Шульверк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FE2DD10-F8BE-48F5-A45A-F7609DA1497C}"/>
              </a:ext>
            </a:extLst>
          </p:cNvPr>
          <p:cNvSpPr/>
          <p:nvPr/>
        </p:nvSpPr>
        <p:spPr>
          <a:xfrm>
            <a:off x="211574" y="1332015"/>
            <a:ext cx="51120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принципи збірки «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hulwerk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uk-UA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 в дії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7DB6DFD-C513-43B7-87F2-917D8DA6EE6B}"/>
              </a:ext>
            </a:extLst>
          </p:cNvPr>
          <p:cNvSpPr/>
          <p:nvPr/>
        </p:nvSpPr>
        <p:spPr>
          <a:xfrm>
            <a:off x="3478706" y="2674680"/>
            <a:ext cx="788722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uk-UA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8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hulen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28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wirken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означає навчати і діяти)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175FED2-B31B-464A-B746-64A6776060CD}"/>
              </a:ext>
            </a:extLst>
          </p:cNvPr>
          <p:cNvSpPr/>
          <p:nvPr/>
        </p:nvSpPr>
        <p:spPr>
          <a:xfrm>
            <a:off x="177221" y="3518612"/>
            <a:ext cx="496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0744089-E3D3-4AF0-9610-C41BB6FCC482}"/>
              </a:ext>
            </a:extLst>
          </p:cNvPr>
          <p:cNvSpPr/>
          <p:nvPr/>
        </p:nvSpPr>
        <p:spPr>
          <a:xfrm>
            <a:off x="8981559" y="4346075"/>
            <a:ext cx="238437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endParaRPr lang="uk-UA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ілка: шеврон 14">
            <a:extLst>
              <a:ext uri="{FF2B5EF4-FFF2-40B4-BE49-F238E27FC236}">
                <a16:creationId xmlns:a16="http://schemas.microsoft.com/office/drawing/2014/main" id="{AA329ABE-158A-413D-ACF9-A18738B46E5E}"/>
              </a:ext>
            </a:extLst>
          </p:cNvPr>
          <p:cNvSpPr/>
          <p:nvPr/>
        </p:nvSpPr>
        <p:spPr>
          <a:xfrm>
            <a:off x="5139212" y="3891587"/>
            <a:ext cx="3532249" cy="639044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взаємозв’язок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A6D6EB7B-213C-4A2B-8FB5-4FADCCC304C3}"/>
              </a:ext>
            </a:extLst>
          </p:cNvPr>
          <p:cNvSpPr/>
          <p:nvPr/>
        </p:nvSpPr>
        <p:spPr>
          <a:xfrm>
            <a:off x="9349641" y="3566100"/>
            <a:ext cx="164820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музики,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02F8C3D-0F37-4300-BD6D-404D240B33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809" y="4973907"/>
            <a:ext cx="2925873" cy="1830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5EC627C-109D-40EC-8F21-E04739D526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785" y="4637769"/>
            <a:ext cx="3817156" cy="2073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457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63" y="309965"/>
            <a:ext cx="10729913" cy="63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04" y="526242"/>
            <a:ext cx="2243083" cy="161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29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04C9DF7-D21D-4E50-B63D-91BF9932F1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60623">
            <a:off x="9100666" y="2224161"/>
            <a:ext cx="2316681" cy="142675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DF250FAD-9E95-4848-ADE7-CEDBC1E758CE}"/>
              </a:ext>
            </a:extLst>
          </p:cNvPr>
          <p:cNvSpPr/>
          <p:nvPr/>
        </p:nvSpPr>
        <p:spPr>
          <a:xfrm>
            <a:off x="329184" y="1124271"/>
            <a:ext cx="8079873" cy="3228273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1ECF140-ABE8-460E-BC6D-ABBF66E57734}"/>
              </a:ext>
            </a:extLst>
          </p:cNvPr>
          <p:cNvSpPr/>
          <p:nvPr/>
        </p:nvSpPr>
        <p:spPr>
          <a:xfrm>
            <a:off x="403598" y="354830"/>
            <a:ext cx="8307211" cy="769441"/>
          </a:xfrm>
          <a:prstGeom prst="rect">
            <a:avLst/>
          </a:prstGeom>
          <a:solidFill>
            <a:srgbClr val="339933"/>
          </a:solidFill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  </a:t>
            </a:r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і </a:t>
            </a:r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Шульверк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ілка: шеврон 14">
            <a:extLst>
              <a:ext uri="{FF2B5EF4-FFF2-40B4-BE49-F238E27FC236}">
                <a16:creationId xmlns:a16="http://schemas.microsoft.com/office/drawing/2014/main" id="{AA329ABE-158A-413D-ACF9-A18738B46E5E}"/>
              </a:ext>
            </a:extLst>
          </p:cNvPr>
          <p:cNvSpPr/>
          <p:nvPr/>
        </p:nvSpPr>
        <p:spPr>
          <a:xfrm rot="9342603">
            <a:off x="6528272" y="1973508"/>
            <a:ext cx="2399457" cy="45642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A2F79A-6C7A-4A2C-BDE6-919495E672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0" y="354830"/>
            <a:ext cx="2754129" cy="1582598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B61031A-EBD8-4EAF-BB9C-8DE166A07AEE}"/>
              </a:ext>
            </a:extLst>
          </p:cNvPr>
          <p:cNvSpPr/>
          <p:nvPr/>
        </p:nvSpPr>
        <p:spPr>
          <a:xfrm>
            <a:off x="2028700" y="1524911"/>
            <a:ext cx="531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Шульверк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не  підручник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5096E4C-4AB4-44FF-A2DC-1AC1B5E3CA1E}"/>
              </a:ext>
            </a:extLst>
          </p:cNvPr>
          <p:cNvSpPr/>
          <p:nvPr/>
        </p:nvSpPr>
        <p:spPr>
          <a:xfrm>
            <a:off x="1794311" y="233583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дидактична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 до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1B301F-A676-4B83-8C2A-8E58F6E48A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908" y="3946973"/>
            <a:ext cx="975445" cy="1708031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61E53B8-9C2E-4BB3-9D00-AAD9E65F0EE1}"/>
              </a:ext>
            </a:extLst>
          </p:cNvPr>
          <p:cNvSpPr/>
          <p:nvPr/>
        </p:nvSpPr>
        <p:spPr>
          <a:xfrm>
            <a:off x="1788607" y="6118910"/>
            <a:ext cx="453566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сам вибирає методику 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A7B8942-0D28-44B7-BD83-1D7541F65860}"/>
              </a:ext>
            </a:extLst>
          </p:cNvPr>
          <p:cNvSpPr/>
          <p:nvPr/>
        </p:nvSpPr>
        <p:spPr>
          <a:xfrm>
            <a:off x="6206732" y="3920464"/>
            <a:ext cx="5671349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шляху, </a:t>
            </a:r>
            <a:r>
              <a:rPr lang="ru-RU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ru-RU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тактика -  все </a:t>
            </a:r>
            <a:r>
              <a:rPr lang="ru-RU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думку </a:t>
            </a:r>
            <a:r>
              <a:rPr lang="ru-RU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Орфа</a:t>
            </a:r>
            <a:r>
              <a:rPr lang="ru-RU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повинно </a:t>
            </a:r>
            <a:r>
              <a:rPr lang="ru-RU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вирішуватись</a:t>
            </a:r>
            <a:r>
              <a:rPr lang="ru-RU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педагогом </a:t>
            </a:r>
            <a:r>
              <a:rPr lang="ru-RU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</a:t>
            </a:r>
            <a:r>
              <a:rPr lang="ru-RU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педагогічну</a:t>
            </a:r>
            <a:r>
              <a:rPr lang="ru-RU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endParaRPr lang="uk-UA" sz="2800" b="1" i="1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2718B5-F155-4741-A241-2CBE74E481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064" y="1967262"/>
            <a:ext cx="2103120" cy="18440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CD0541-035B-4C03-996D-0C6EFA1D9A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4" y="3876052"/>
            <a:ext cx="3175428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4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DF250FAD-9E95-4848-ADE7-CEDBC1E758CE}"/>
              </a:ext>
            </a:extLst>
          </p:cNvPr>
          <p:cNvSpPr/>
          <p:nvPr/>
        </p:nvSpPr>
        <p:spPr>
          <a:xfrm>
            <a:off x="371869" y="1124269"/>
            <a:ext cx="8079873" cy="32282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1ECF140-ABE8-460E-BC6D-ABBF66E57734}"/>
              </a:ext>
            </a:extLst>
          </p:cNvPr>
          <p:cNvSpPr/>
          <p:nvPr/>
        </p:nvSpPr>
        <p:spPr>
          <a:xfrm>
            <a:off x="403598" y="354830"/>
            <a:ext cx="8307211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  </a:t>
            </a:r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і </a:t>
            </a:r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Шульверк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1B301F-A676-4B83-8C2A-8E58F6E48A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7080">
            <a:off x="1351099" y="4054695"/>
            <a:ext cx="975445" cy="1188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69867" y="161502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реаліях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звертаються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практичної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методики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Карла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Орфа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906" y="5399528"/>
            <a:ext cx="417831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доступності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27729" y="5184083"/>
            <a:ext cx="6096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8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емоційному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психологічному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80277">
            <a:off x="5950485" y="3895837"/>
            <a:ext cx="1414463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2537" y="386003"/>
            <a:ext cx="3281401" cy="2028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0432CD-56F4-49ED-9CF7-9F2C6A0378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5867" y="2471812"/>
            <a:ext cx="3952917" cy="2548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65920415"/>
      </p:ext>
    </p:extLst>
  </p:cSld>
  <p:clrMapOvr>
    <a:masterClrMapping/>
  </p:clrMapOvr>
</p:sld>
</file>

<file path=ppt/theme/theme1.xml><?xml version="1.0" encoding="utf-8"?>
<a:theme xmlns:a="http://schemas.openxmlformats.org/drawingml/2006/main" name="Туман">
  <a:themeElements>
    <a:clrScheme name="Туман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Туман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уман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TM04033937[[fn=Туман]]</Template>
  <TotalTime>2276</TotalTime>
  <Words>556</Words>
  <Application>Microsoft Office PowerPoint</Application>
  <PresentationFormat>Широкий екран</PresentationFormat>
  <Paragraphs>71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</vt:lpstr>
      <vt:lpstr>Туман</vt:lpstr>
      <vt:lpstr>«Розвиток музично творчих здібностей дітей  за концепцією Карла Орфа»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Директор</cp:lastModifiedBy>
  <cp:revision>75</cp:revision>
  <dcterms:created xsi:type="dcterms:W3CDTF">2025-03-31T09:13:37Z</dcterms:created>
  <dcterms:modified xsi:type="dcterms:W3CDTF">2025-04-11T08:00:31Z</dcterms:modified>
</cp:coreProperties>
</file>